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8" r:id="rId4"/>
  </p:sldMasterIdLst>
  <p:notesMasterIdLst>
    <p:notesMasterId r:id="rId20"/>
  </p:notesMasterIdLst>
  <p:handoutMasterIdLst>
    <p:handoutMasterId r:id="rId21"/>
  </p:handoutMasterIdLst>
  <p:sldIdLst>
    <p:sldId id="280" r:id="rId5"/>
    <p:sldId id="257" r:id="rId6"/>
    <p:sldId id="258" r:id="rId7"/>
    <p:sldId id="272" r:id="rId8"/>
    <p:sldId id="259" r:id="rId9"/>
    <p:sldId id="276" r:id="rId10"/>
    <p:sldId id="274" r:id="rId11"/>
    <p:sldId id="278" r:id="rId12"/>
    <p:sldId id="279" r:id="rId13"/>
    <p:sldId id="261" r:id="rId14"/>
    <p:sldId id="275" r:id="rId15"/>
    <p:sldId id="263" r:id="rId16"/>
    <p:sldId id="266" r:id="rId17"/>
    <p:sldId id="268" r:id="rId18"/>
    <p:sldId id="281" r:id="rId19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2838"/>
  </p:normalViewPr>
  <p:slideViewPr>
    <p:cSldViewPr snapToGrid="0">
      <p:cViewPr varScale="1">
        <p:scale>
          <a:sx n="57" d="100"/>
          <a:sy n="57" d="100"/>
        </p:scale>
        <p:origin x="12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7406D-04F6-A04F-AE37-AE334244D2CB}" type="datetimeFigureOut">
              <a:rPr lang="en-US" smtClean="0"/>
              <a:t>12/21/18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14225-DF51-E04E-B5F5-BE1AE0715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174E0-A97C-7F40-97D8-28FC527F98C5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2CB94-0B77-1847-AA41-5425ACA68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CB94-0B77-1847-AA41-5425ACA68B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00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0A91-0F0A-6B4E-8074-79E703AFE986}" type="datetimeFigureOut">
              <a:rPr lang="en-US" smtClean="0"/>
              <a:t>12/21/18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4E6-53F0-2943-8923-1EBCC99D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2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0A91-0F0A-6B4E-8074-79E703AFE986}" type="datetimeFigureOut">
              <a:rPr lang="en-US" smtClean="0"/>
              <a:t>12/21/18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4E6-53F0-2943-8923-1EBCC99D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8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0A91-0F0A-6B4E-8074-79E703AFE986}" type="datetimeFigureOut">
              <a:rPr lang="en-US" smtClean="0"/>
              <a:t>12/21/18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4E6-53F0-2943-8923-1EBCC99D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0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9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0A91-0F0A-6B4E-8074-79E703AFE986}" type="datetimeFigureOut">
              <a:rPr lang="en-US" smtClean="0"/>
              <a:t>12/21/18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4E6-53F0-2943-8923-1EBCC99D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8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0A91-0F0A-6B4E-8074-79E703AFE986}" type="datetimeFigureOut">
              <a:rPr lang="en-US" smtClean="0"/>
              <a:t>12/21/18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4E6-53F0-2943-8923-1EBCC99D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5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0A91-0F0A-6B4E-8074-79E703AFE986}" type="datetimeFigureOut">
              <a:rPr lang="en-US" smtClean="0"/>
              <a:t>12/21/18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4E6-53F0-2943-8923-1EBCC99D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1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0A91-0F0A-6B4E-8074-79E703AFE986}" type="datetimeFigureOut">
              <a:rPr lang="en-US" smtClean="0"/>
              <a:t>12/21/18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4E6-53F0-2943-8923-1EBCC99D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0A91-0F0A-6B4E-8074-79E703AFE986}" type="datetimeFigureOut">
              <a:rPr lang="en-US" smtClean="0"/>
              <a:t>12/21/18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7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0A91-0F0A-6B4E-8074-79E703AFE986}" type="datetimeFigureOut">
              <a:rPr lang="en-US" smtClean="0"/>
              <a:t>12/21/18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4E6-53F0-2943-8923-1EBCC99D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0A91-0F0A-6B4E-8074-79E703AFE986}" type="datetimeFigureOut">
              <a:rPr lang="en-US" smtClean="0"/>
              <a:t>12/21/18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14E6-53F0-2943-8923-1EBCC99D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4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0"/>
            <a:ext cx="9144000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-16080" y="392828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 Bold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 Bold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 Bold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 Bold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 Bol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 Bol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 Bol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 Bol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 Bold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x-none" sz="3600">
                <a:solidFill>
                  <a:schemeClr val="bg1"/>
                </a:solidFill>
                <a:latin typeface="Berlin Sans FB" panose="020E0602020502020306" pitchFamily="34" charset="0"/>
              </a:rPr>
              <a:t>Project Management, Reporting and </a:t>
            </a:r>
            <a:br>
              <a:rPr lang="en-US" sz="3600">
                <a:latin typeface="Berlin Sans FB" panose="020E0602020502020306" pitchFamily="34" charset="0"/>
              </a:rPr>
            </a:br>
            <a:r>
              <a:rPr lang="x-none" sz="3600">
                <a:solidFill>
                  <a:schemeClr val="bg1"/>
                </a:solidFill>
                <a:latin typeface="Berlin Sans FB" panose="020E0602020502020306" pitchFamily="34" charset="0"/>
              </a:rPr>
              <a:t>National Erasmus+ Office monitoring</a:t>
            </a:r>
            <a:endParaRPr lang="x-none" altLang="en-US" sz="360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27652" name="Picture 9" descr="Erasmus plus 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5568950"/>
            <a:ext cx="32686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6" descr="Tempus Erasmus ID TRAKICA - 02 fi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-38379" r="5435" b="-2"/>
          <a:stretch>
            <a:fillRect/>
          </a:stretch>
        </p:blipFill>
        <p:spPr bwMode="auto">
          <a:xfrm>
            <a:off x="0" y="6200775"/>
            <a:ext cx="914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7946" y="425320"/>
            <a:ext cx="2120488" cy="99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140" y="-416614"/>
            <a:ext cx="3814658" cy="3814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66" y="-101600"/>
            <a:ext cx="1782658" cy="178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608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29" y="918865"/>
            <a:ext cx="8476846" cy="5614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Reports and monitoring by the EACEA and NEOs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7" y="1745032"/>
            <a:ext cx="8294646" cy="4865239"/>
          </a:xfrm>
        </p:spPr>
        <p:txBody>
          <a:bodyPr>
            <a:noAutofit/>
          </a:bodyPr>
          <a:lstStyle/>
          <a:p>
            <a:pPr marL="53975" lvl="2" indent="0">
              <a:buNone/>
            </a:pPr>
            <a:endParaRPr lang="en-US" sz="2000" i="1">
              <a:solidFill>
                <a:srgbClr val="2D2D8A"/>
              </a:solidFill>
            </a:endParaRPr>
          </a:p>
          <a:p>
            <a:r>
              <a:rPr lang="en-US" sz="2000">
                <a:solidFill>
                  <a:srgbClr val="C00000"/>
                </a:solidFill>
              </a:rPr>
              <a:t>Monitoring done by the National Erasmus Offices:</a:t>
            </a:r>
            <a:endParaRPr lang="en-US" sz="2000">
              <a:solidFill>
                <a:srgbClr val="2D2D8A"/>
              </a:solidFill>
            </a:endParaRPr>
          </a:p>
          <a:p>
            <a:pPr lvl="1">
              <a:buFont typeface="Wingdings" pitchFamily="-110" charset="2"/>
              <a:buChar char="v"/>
            </a:pPr>
            <a:r>
              <a:rPr lang="en-US" sz="2000">
                <a:solidFill>
                  <a:srgbClr val="008000"/>
                </a:solidFill>
              </a:rPr>
              <a:t>Preventive* </a:t>
            </a:r>
            <a:r>
              <a:rPr lang="en-US" sz="2000">
                <a:solidFill>
                  <a:srgbClr val="2D2D8A"/>
                </a:solidFill>
              </a:rPr>
              <a:t>(in the first year of project implementation)</a:t>
            </a:r>
          </a:p>
          <a:p>
            <a:pPr lvl="1">
              <a:buFont typeface="Wingdings" pitchFamily="-110" charset="2"/>
              <a:buChar char="v"/>
            </a:pPr>
            <a:r>
              <a:rPr lang="en-US" sz="2000">
                <a:solidFill>
                  <a:srgbClr val="008000"/>
                </a:solidFill>
              </a:rPr>
              <a:t>Advisory*</a:t>
            </a:r>
            <a:r>
              <a:rPr lang="en-US" sz="2000">
                <a:solidFill>
                  <a:srgbClr val="2D2D8A"/>
                </a:solidFill>
              </a:rPr>
              <a:t> (after the first half of project implementation)</a:t>
            </a:r>
          </a:p>
          <a:p>
            <a:pPr lvl="1">
              <a:buFont typeface="Wingdings" pitchFamily="-110" charset="2"/>
              <a:buChar char="v"/>
            </a:pPr>
            <a:r>
              <a:rPr lang="en-US" sz="2000">
                <a:solidFill>
                  <a:srgbClr val="2D2D8A"/>
                </a:solidFill>
              </a:rPr>
              <a:t>Impact (after the end of the project  - </a:t>
            </a:r>
            <a:r>
              <a:rPr lang="en-US" sz="2000" b="1">
                <a:solidFill>
                  <a:srgbClr val="000090"/>
                </a:solidFill>
              </a:rPr>
              <a:t>sustainability check</a:t>
            </a:r>
            <a:r>
              <a:rPr lang="en-US" sz="2000">
                <a:solidFill>
                  <a:srgbClr val="2D2D8A"/>
                </a:solidFill>
              </a:rPr>
              <a:t>)</a:t>
            </a:r>
          </a:p>
          <a:p>
            <a:pPr marL="0" indent="0">
              <a:buNone/>
            </a:pPr>
            <a:endParaRPr lang="en-US" sz="2000">
              <a:solidFill>
                <a:srgbClr val="2D2D8A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008000"/>
                </a:solidFill>
              </a:rPr>
              <a:t>*NEO monitoring is </a:t>
            </a:r>
            <a:r>
              <a:rPr lang="en-US" sz="2000" u="sng">
                <a:solidFill>
                  <a:srgbClr val="008000"/>
                </a:solidFill>
              </a:rPr>
              <a:t>based on </a:t>
            </a:r>
            <a:r>
              <a:rPr lang="en-US" sz="2000" b="1" u="sng">
                <a:solidFill>
                  <a:srgbClr val="008000"/>
                </a:solidFill>
              </a:rPr>
              <a:t>deliverable achievement</a:t>
            </a:r>
            <a:endParaRPr lang="en-US" sz="2000">
              <a:solidFill>
                <a:srgbClr val="008000"/>
              </a:solidFill>
            </a:endParaRPr>
          </a:p>
        </p:txBody>
      </p:sp>
      <p:pic>
        <p:nvPicPr>
          <p:cNvPr id="7" name="Picture 6" descr="Erasmus plus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200059"/>
            <a:ext cx="938466" cy="231721"/>
          </a:xfrm>
          <a:prstGeom prst="rect">
            <a:avLst/>
          </a:prstGeom>
        </p:spPr>
      </p:pic>
      <p:pic>
        <p:nvPicPr>
          <p:cNvPr id="12" name="Picture 10" descr="Tempus Erasmus ID TRAKICA - 02 f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-38379" r="5435" b="-2"/>
          <a:stretch>
            <a:fillRect/>
          </a:stretch>
        </p:blipFill>
        <p:spPr bwMode="auto">
          <a:xfrm>
            <a:off x="0" y="6035675"/>
            <a:ext cx="914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6" y="138180"/>
            <a:ext cx="972771" cy="9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0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29" y="710318"/>
            <a:ext cx="8476846" cy="5614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NEOs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967" y="1424190"/>
            <a:ext cx="8294646" cy="4611485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2000" dirty="0">
                <a:solidFill>
                  <a:srgbClr val="2D2D8A"/>
                </a:solidFill>
              </a:rPr>
              <a:t>NEO reports are sent to EACEA desk officer</a:t>
            </a:r>
          </a:p>
          <a:p>
            <a:pPr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2000" dirty="0">
                <a:solidFill>
                  <a:srgbClr val="2D2D8A"/>
                </a:solidFill>
              </a:rPr>
              <a:t>NEO monitoring questionnaire contains questions about: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D2D8A"/>
                </a:solidFill>
              </a:rPr>
              <a:t>Implementation</a:t>
            </a:r>
            <a:r>
              <a:rPr lang="en-US" sz="1600" dirty="0">
                <a:solidFill>
                  <a:srgbClr val="2D2D8A"/>
                </a:solidFill>
              </a:rPr>
              <a:t> –are project activities being implemented on time and in line with the project application?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D2D8A"/>
                </a:solidFill>
              </a:rPr>
              <a:t>Impact</a:t>
            </a:r>
            <a:r>
              <a:rPr lang="en-US" sz="1600" dirty="0">
                <a:solidFill>
                  <a:srgbClr val="2D2D8A"/>
                </a:solidFill>
              </a:rPr>
              <a:t> – at the level of departments, faculty, university….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D2D8A"/>
                </a:solidFill>
              </a:rPr>
              <a:t>Sustainability</a:t>
            </a:r>
            <a:r>
              <a:rPr lang="en-US" sz="1600" dirty="0">
                <a:solidFill>
                  <a:srgbClr val="2D2D8A"/>
                </a:solidFill>
              </a:rPr>
              <a:t> – what would stay after the project is finished?</a:t>
            </a:r>
            <a:endParaRPr lang="en-US" sz="1600" b="1" dirty="0">
              <a:solidFill>
                <a:srgbClr val="2D2D8A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D2D8A"/>
                </a:solidFill>
              </a:rPr>
              <a:t>Relevance</a:t>
            </a:r>
            <a:r>
              <a:rPr lang="en-US" sz="1600" dirty="0">
                <a:solidFill>
                  <a:srgbClr val="2D2D8A"/>
                </a:solidFill>
              </a:rPr>
              <a:t> – is project still relevant in terms of its goals and achievements?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D2D8A"/>
                </a:solidFill>
              </a:rPr>
              <a:t>Partnership &amp; Cooperation</a:t>
            </a:r>
            <a:r>
              <a:rPr lang="en-US" sz="1600" dirty="0">
                <a:solidFill>
                  <a:srgbClr val="2D2D8A"/>
                </a:solidFill>
              </a:rPr>
              <a:t> – quality of the project team and cooperation mechanisms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D2D8A"/>
                </a:solidFill>
              </a:rPr>
              <a:t>Horizontal issues </a:t>
            </a:r>
            <a:r>
              <a:rPr lang="mr-IN" sz="1600" dirty="0">
                <a:solidFill>
                  <a:srgbClr val="2D2D8A"/>
                </a:solidFill>
              </a:rPr>
              <a:t>–</a:t>
            </a:r>
            <a:r>
              <a:rPr lang="en-US" sz="1600" dirty="0">
                <a:solidFill>
                  <a:srgbClr val="2D2D8A"/>
                </a:solidFill>
              </a:rPr>
              <a:t> Are the recommendations given by the evaluation experts/NEOs/ Agency taken into account?</a:t>
            </a:r>
            <a:endParaRPr lang="en-US" sz="2000" dirty="0">
              <a:solidFill>
                <a:srgbClr val="2D2D8A"/>
              </a:solidFill>
            </a:endParaRPr>
          </a:p>
          <a:p>
            <a:pPr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2000" dirty="0">
                <a:solidFill>
                  <a:srgbClr val="2D2D8A"/>
                </a:solidFill>
              </a:rPr>
              <a:t>Materials to be submitted to NEO Serbia usually include: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D2D8A"/>
                </a:solidFill>
              </a:rPr>
              <a:t>Accurate data on institution project team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D2D8A"/>
                </a:solidFill>
              </a:rPr>
              <a:t>Information on events and conferences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D2D8A"/>
                </a:solidFill>
              </a:rPr>
              <a:t>Information on all relevant outcomes/outputs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D2D8A"/>
                </a:solidFill>
              </a:rPr>
              <a:t>Minutes of the meetings...</a:t>
            </a:r>
          </a:p>
        </p:txBody>
      </p:sp>
      <p:pic>
        <p:nvPicPr>
          <p:cNvPr id="7" name="Picture 6" descr="Erasmus plus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200059"/>
            <a:ext cx="938466" cy="231721"/>
          </a:xfrm>
          <a:prstGeom prst="rect">
            <a:avLst/>
          </a:prstGeom>
        </p:spPr>
      </p:pic>
      <p:pic>
        <p:nvPicPr>
          <p:cNvPr id="12" name="Picture 10" descr="Tempus Erasmus ID TRAKICA - 02 fi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-38379" r="5435" b="-2"/>
          <a:stretch>
            <a:fillRect/>
          </a:stretch>
        </p:blipFill>
        <p:spPr bwMode="auto">
          <a:xfrm>
            <a:off x="0" y="6035675"/>
            <a:ext cx="914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6" y="138180"/>
            <a:ext cx="972771" cy="9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34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666872"/>
            <a:ext cx="8041440" cy="6132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Some (hopefully) useful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711" y="1532021"/>
            <a:ext cx="8445911" cy="4748009"/>
          </a:xfrm>
        </p:spPr>
        <p:txBody>
          <a:bodyPr>
            <a:normAutofit/>
          </a:bodyPr>
          <a:lstStyle/>
          <a:p>
            <a:pPr>
              <a:buFont typeface="Wingdings" pitchFamily="-110" charset="2"/>
              <a:buChar char="v"/>
            </a:pPr>
            <a:r>
              <a:rPr lang="en-US" sz="2000" dirty="0">
                <a:solidFill>
                  <a:srgbClr val="2D2D8A"/>
                </a:solidFill>
              </a:rPr>
              <a:t> </a:t>
            </a:r>
            <a:r>
              <a:rPr lang="en-US" sz="1800" dirty="0">
                <a:solidFill>
                  <a:srgbClr val="2D2D8A"/>
                </a:solidFill>
              </a:rPr>
              <a:t>Be aware of the </a:t>
            </a:r>
            <a:r>
              <a:rPr lang="en-US" sz="1800" dirty="0">
                <a:solidFill>
                  <a:srgbClr val="008000"/>
                </a:solidFill>
              </a:rPr>
              <a:t>ineligible costs  </a:t>
            </a:r>
            <a:r>
              <a:rPr lang="en-US" sz="1600" dirty="0">
                <a:solidFill>
                  <a:srgbClr val="2D2D8A"/>
                </a:solidFill>
              </a:rPr>
              <a:t>(e.g. VAT, hospitality costs, registration fees for courses, seminars, symposia, conferences, congresses, etc.)  </a:t>
            </a:r>
          </a:p>
          <a:p>
            <a:pPr marL="0" indent="0">
              <a:buNone/>
            </a:pPr>
            <a:endParaRPr lang="en-US" sz="1800" dirty="0">
              <a:solidFill>
                <a:srgbClr val="2D2D8A"/>
              </a:solidFill>
            </a:endParaRPr>
          </a:p>
          <a:p>
            <a:r>
              <a:rPr lang="en-US" sz="1800" dirty="0">
                <a:solidFill>
                  <a:srgbClr val="2D2D8A"/>
                </a:solidFill>
              </a:rPr>
              <a:t> For all questions that not clearly covered by above documents contact</a:t>
            </a:r>
            <a:r>
              <a:rPr lang="en-US" sz="2000" dirty="0">
                <a:solidFill>
                  <a:srgbClr val="2D2D8A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2D2D8A"/>
                </a:solidFill>
              </a:rPr>
              <a:t>1. EACEA desk officer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2D2D8A"/>
                </a:solidFill>
              </a:rPr>
              <a:t>2. NEO – project officer responsible</a:t>
            </a:r>
          </a:p>
          <a:p>
            <a:pPr marL="0" indent="0">
              <a:buNone/>
            </a:pPr>
            <a:endParaRPr lang="en-US" sz="1200" dirty="0">
              <a:solidFill>
                <a:srgbClr val="2D2D8A"/>
              </a:solidFill>
            </a:endParaRPr>
          </a:p>
          <a:p>
            <a:pPr>
              <a:buFont typeface="Wingdings" pitchFamily="-110" charset="2"/>
              <a:buChar char="v"/>
            </a:pPr>
            <a:r>
              <a:rPr lang="en-US" sz="1800" dirty="0">
                <a:solidFill>
                  <a:srgbClr val="008000"/>
                </a:solidFill>
              </a:rPr>
              <a:t>Communication with the EACEA goes through project coordinator</a:t>
            </a:r>
          </a:p>
          <a:p>
            <a:endParaRPr lang="en-US" sz="1800" dirty="0">
              <a:solidFill>
                <a:srgbClr val="2D2D8A"/>
              </a:solidFill>
            </a:endParaRPr>
          </a:p>
          <a:p>
            <a:pPr>
              <a:buFont typeface="Wingdings" pitchFamily="-110" charset="2"/>
              <a:buChar char="v"/>
            </a:pPr>
            <a:r>
              <a:rPr lang="en-US" sz="1800" dirty="0">
                <a:solidFill>
                  <a:srgbClr val="2D2D8A"/>
                </a:solidFill>
              </a:rPr>
              <a:t>Changes during the course  of the project implementation have to be reported to and/or need to be approved in advance by EACEA: </a:t>
            </a:r>
            <a:endParaRPr lang="en-US" sz="1600" dirty="0">
              <a:solidFill>
                <a:srgbClr val="2D2D8A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2D2D8A"/>
                </a:solidFill>
              </a:rPr>
              <a:t>Addition or withdrawal of co-beneficiary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2D2D8A"/>
                </a:solidFill>
              </a:rPr>
              <a:t>Changes of contact persons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2D2D8A"/>
                </a:solidFill>
              </a:rPr>
              <a:t>Changes in project work plan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2D2D8A"/>
                </a:solidFill>
              </a:rPr>
              <a:t>Changes in budget headings over 10%, etc...  </a:t>
            </a:r>
          </a:p>
        </p:txBody>
      </p:sp>
      <p:pic>
        <p:nvPicPr>
          <p:cNvPr id="7" name="Picture 6" descr="Erasmus plus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200059"/>
            <a:ext cx="938466" cy="231721"/>
          </a:xfrm>
          <a:prstGeom prst="rect">
            <a:avLst/>
          </a:prstGeom>
        </p:spPr>
      </p:pic>
      <p:pic>
        <p:nvPicPr>
          <p:cNvPr id="12" name="Picture 10" descr="Tempus Erasmus ID TRAKICA - 02 f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-38379" r="5435" b="-2"/>
          <a:stretch>
            <a:fillRect/>
          </a:stretch>
        </p:blipFill>
        <p:spPr bwMode="auto">
          <a:xfrm>
            <a:off x="0" y="6035675"/>
            <a:ext cx="914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6" y="138180"/>
            <a:ext cx="972771" cy="9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7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72" y="828090"/>
            <a:ext cx="8229600" cy="11290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The project team “is not alone”- University/services (in Serbia) are checking: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10" y="2546516"/>
            <a:ext cx="8229600" cy="2835610"/>
          </a:xfrm>
        </p:spPr>
        <p:txBody>
          <a:bodyPr>
            <a:normAutofit/>
          </a:bodyPr>
          <a:lstStyle/>
          <a:p>
            <a:pPr marL="625475" indent="-392113">
              <a:spcBef>
                <a:spcPts val="18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90"/>
                </a:solidFill>
              </a:rPr>
              <a:t>Validity of payments before payment is done</a:t>
            </a:r>
          </a:p>
          <a:p>
            <a:pPr marL="625475" indent="-392113" fontAlgn="auto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90"/>
                </a:solidFill>
              </a:rPr>
              <a:t>Collecting all copies of supporting documents</a:t>
            </a:r>
            <a:endParaRPr lang="sr-Cyrl-CS" sz="2000" dirty="0">
              <a:solidFill>
                <a:srgbClr val="000090"/>
              </a:solidFill>
            </a:endParaRPr>
          </a:p>
          <a:p>
            <a:pPr marL="625475" indent="-392113" fontAlgn="auto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90"/>
                </a:solidFill>
              </a:rPr>
              <a:t>Checking documents before sending them to EACEA</a:t>
            </a:r>
          </a:p>
          <a:p>
            <a:pPr marL="625475" indent="-392113" fontAlgn="auto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90"/>
                </a:solidFill>
              </a:rPr>
              <a:t>Use specimen of previous, successfully closed projects as a model</a:t>
            </a:r>
            <a:endParaRPr lang="sr-Cyrl-CS" sz="2000" dirty="0">
              <a:solidFill>
                <a:srgbClr val="000090"/>
              </a:solidFill>
            </a:endParaRPr>
          </a:p>
        </p:txBody>
      </p:sp>
      <p:pic>
        <p:nvPicPr>
          <p:cNvPr id="8" name="Picture 7" descr="Erasmus plus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200059"/>
            <a:ext cx="938466" cy="231721"/>
          </a:xfrm>
          <a:prstGeom prst="rect">
            <a:avLst/>
          </a:prstGeom>
        </p:spPr>
      </p:pic>
      <p:pic>
        <p:nvPicPr>
          <p:cNvPr id="13" name="Picture 10" descr="Tempus Erasmus ID TRAKICA - 02 f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-38379" r="5435" b="-2"/>
          <a:stretch>
            <a:fillRect/>
          </a:stretch>
        </p:blipFill>
        <p:spPr bwMode="auto">
          <a:xfrm>
            <a:off x="0" y="6035675"/>
            <a:ext cx="914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6" y="138180"/>
            <a:ext cx="972771" cy="9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02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737936"/>
            <a:ext cx="8041440" cy="5534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612" y="1539457"/>
            <a:ext cx="8537716" cy="3818606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>
                <a:solidFill>
                  <a:srgbClr val="000090"/>
                </a:solidFill>
              </a:rPr>
              <a:t>Purchase of the equipment – not splitting the purchase, not recorded in inventory books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>
                <a:solidFill>
                  <a:srgbClr val="000090"/>
                </a:solidFill>
              </a:rPr>
              <a:t>Some participants may have problems with their university/faculty authorities and might ask to </a:t>
            </a:r>
            <a:r>
              <a:rPr lang="en-US" sz="2000" b="1">
                <a:solidFill>
                  <a:srgbClr val="000090"/>
                </a:solidFill>
              </a:rPr>
              <a:t>receive funding on their personal accounts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>
                <a:solidFill>
                  <a:srgbClr val="000090"/>
                </a:solidFill>
              </a:rPr>
              <a:t>Some countries have complex governance in education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>
                <a:solidFill>
                  <a:srgbClr val="000090"/>
                </a:solidFill>
              </a:rPr>
              <a:t>Different and complex national legislations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>
                <a:solidFill>
                  <a:srgbClr val="000090"/>
                </a:solidFill>
              </a:rPr>
              <a:t>Different institutional procedures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>
                <a:solidFill>
                  <a:srgbClr val="000090"/>
                </a:solidFill>
              </a:rPr>
              <a:t>Importance of maintaining the institutional cooperation</a:t>
            </a:r>
            <a:endParaRPr lang="sr-Cyrl-CS" sz="2000">
              <a:solidFill>
                <a:srgbClr val="00009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>
              <a:buNone/>
            </a:pPr>
            <a:endParaRPr lang="en-US" sz="2000">
              <a:solidFill>
                <a:srgbClr val="000090"/>
              </a:solidFill>
            </a:endParaRPr>
          </a:p>
        </p:txBody>
      </p:sp>
      <p:pic>
        <p:nvPicPr>
          <p:cNvPr id="7" name="Picture 6" descr="Erasmus plus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200059"/>
            <a:ext cx="938466" cy="231721"/>
          </a:xfrm>
          <a:prstGeom prst="rect">
            <a:avLst/>
          </a:prstGeom>
        </p:spPr>
      </p:pic>
      <p:pic>
        <p:nvPicPr>
          <p:cNvPr id="12" name="Picture 10" descr="Tempus Erasmus ID TRAKICA - 02 f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-38379" r="5435" b="-2"/>
          <a:stretch>
            <a:fillRect/>
          </a:stretch>
        </p:blipFill>
        <p:spPr bwMode="auto">
          <a:xfrm>
            <a:off x="0" y="6035675"/>
            <a:ext cx="914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6" y="138180"/>
            <a:ext cx="972771" cy="9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28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0185" y="876300"/>
            <a:ext cx="4533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1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374072" y="2545497"/>
            <a:ext cx="8229600" cy="3529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Foundation Tempus - Erasmus+ Office in Serbia </a:t>
            </a:r>
            <a:r>
              <a:rPr lang="en-US" sz="1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r>
              <a:rPr lang="en-US" sz="18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Ruze</a:t>
            </a:r>
            <a:r>
              <a:rPr lang="en-US" sz="1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Jovanovic</a:t>
            </a:r>
            <a:r>
              <a:rPr lang="en-US" sz="1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27a, Belgrade</a:t>
            </a:r>
          </a:p>
          <a:p>
            <a:r>
              <a:rPr lang="en-US" sz="1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+381 11 33 42 430</a:t>
            </a:r>
          </a:p>
          <a:p>
            <a:r>
              <a:rPr lang="en-US" sz="1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E-mail: </a:t>
            </a:r>
            <a:r>
              <a:rPr lang="en-US" sz="18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neo_serbia@erasmusplus.rs</a:t>
            </a:r>
            <a:endParaRPr lang="en-US" sz="1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18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www.erasmusplus.rs</a:t>
            </a:r>
            <a:endParaRPr lang="en-US" sz="1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Twitter: @</a:t>
            </a:r>
            <a:r>
              <a:rPr lang="en-US" sz="18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fondacijaTempus</a:t>
            </a:r>
            <a:endParaRPr lang="en-US" sz="1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FB: Fondacija Tempus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2989" y="1032794"/>
            <a:ext cx="3180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Thank you for your attention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33" y="-75642"/>
            <a:ext cx="2550214" cy="2550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69" y="-77488"/>
            <a:ext cx="2646759" cy="26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32" y="895507"/>
            <a:ext cx="8321039" cy="471320"/>
          </a:xfrm>
        </p:spPr>
        <p:txBody>
          <a:bodyPr>
            <a:normAutofit fontScale="90000"/>
          </a:bodyPr>
          <a:lstStyle/>
          <a:p>
            <a:r>
              <a:rPr lang="en-US" sz="360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88" y="1858448"/>
            <a:ext cx="8269283" cy="3852243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Calibri" panose="020F0502020204030204" pitchFamily="34" charset="0"/>
              <a:buChar char="→"/>
            </a:pPr>
            <a:r>
              <a:rPr lang="en-US" sz="2500" dirty="0">
                <a:solidFill>
                  <a:srgbClr val="000090"/>
                </a:solidFill>
              </a:rPr>
              <a:t>Elements of good management models in CBHE projects</a:t>
            </a:r>
          </a:p>
          <a:p>
            <a:pPr marL="969963" indent="-457200">
              <a:spcAft>
                <a:spcPts val="1200"/>
              </a:spcAft>
              <a:buClr>
                <a:schemeClr val="accent2"/>
              </a:buClr>
              <a:buFont typeface="Calibri" panose="020F0502020204030204" pitchFamily="34" charset="0"/>
              <a:buChar char="→"/>
            </a:pPr>
            <a:r>
              <a:rPr lang="en-US" sz="2500" dirty="0">
                <a:solidFill>
                  <a:srgbClr val="000090"/>
                </a:solidFill>
              </a:rPr>
              <a:t>Relevant documents to be aware of…</a:t>
            </a:r>
          </a:p>
          <a:p>
            <a:pPr marL="1258888" indent="-457200">
              <a:spcAft>
                <a:spcPts val="1200"/>
              </a:spcAft>
              <a:buClr>
                <a:schemeClr val="accent2"/>
              </a:buClr>
              <a:buFont typeface="Calibri" panose="020F0502020204030204" pitchFamily="34" charset="0"/>
              <a:buChar char="→"/>
            </a:pPr>
            <a:r>
              <a:rPr lang="en-US" sz="2500" dirty="0">
                <a:solidFill>
                  <a:srgbClr val="000090"/>
                </a:solidFill>
              </a:rPr>
              <a:t>Reports and monitoring</a:t>
            </a:r>
          </a:p>
          <a:p>
            <a:pPr marL="1604963" indent="-457200">
              <a:spcAft>
                <a:spcPts val="1200"/>
              </a:spcAft>
              <a:buClr>
                <a:schemeClr val="accent2"/>
              </a:buClr>
              <a:buFont typeface="Calibri" panose="020F0502020204030204" pitchFamily="34" charset="0"/>
              <a:buChar char="→"/>
              <a:tabLst>
                <a:tab pos="1604963" algn="l"/>
              </a:tabLst>
            </a:pPr>
            <a:r>
              <a:rPr lang="en-US" sz="2500" dirty="0">
                <a:solidFill>
                  <a:srgbClr val="000090"/>
                </a:solidFill>
              </a:rPr>
              <a:t>Additional details to be taken care of concerning financial aspects</a:t>
            </a:r>
          </a:p>
          <a:p>
            <a:pPr marL="2062163" indent="-401638">
              <a:spcAft>
                <a:spcPts val="1200"/>
              </a:spcAft>
              <a:buClr>
                <a:schemeClr val="accent2"/>
              </a:buClr>
              <a:buFont typeface="Calibri" panose="020F0502020204030204" pitchFamily="34" charset="0"/>
              <a:buChar char="→"/>
            </a:pPr>
            <a:r>
              <a:rPr lang="en-US" sz="2500" dirty="0">
                <a:solidFill>
                  <a:srgbClr val="000090"/>
                </a:solidFill>
              </a:rPr>
              <a:t>Some challenges</a:t>
            </a:r>
          </a:p>
          <a:p>
            <a:endParaRPr lang="en-US" sz="2500" dirty="0"/>
          </a:p>
        </p:txBody>
      </p:sp>
      <p:pic>
        <p:nvPicPr>
          <p:cNvPr id="4" name="Picture 3" descr="Erasmus plus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200059"/>
            <a:ext cx="938466" cy="231721"/>
          </a:xfrm>
          <a:prstGeom prst="rect">
            <a:avLst/>
          </a:prstGeom>
        </p:spPr>
      </p:pic>
      <p:pic>
        <p:nvPicPr>
          <p:cNvPr id="9" name="Picture 10" descr="Tempus Erasmus ID TRAKICA - 02 f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-38379" r="5435" b="-2"/>
          <a:stretch>
            <a:fillRect/>
          </a:stretch>
        </p:blipFill>
        <p:spPr bwMode="auto">
          <a:xfrm>
            <a:off x="0" y="6035675"/>
            <a:ext cx="914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6" y="138180"/>
            <a:ext cx="972771" cy="9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32" y="683645"/>
            <a:ext cx="8041440" cy="6318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Elements of good 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95" y="1467852"/>
            <a:ext cx="8675420" cy="5349253"/>
          </a:xfrm>
        </p:spPr>
        <p:txBody>
          <a:bodyPr>
            <a:noAutofit/>
          </a:bodyPr>
          <a:lstStyle/>
          <a:p>
            <a:pPr marL="534988">
              <a:buFont typeface="Wingdings" pitchFamily="-110" charset="2"/>
              <a:buChar char="v"/>
            </a:pPr>
            <a:r>
              <a:rPr lang="en-US" sz="2000">
                <a:solidFill>
                  <a:srgbClr val="000090"/>
                </a:solidFill>
              </a:rPr>
              <a:t>Awareness of Erasmus+ rules </a:t>
            </a:r>
          </a:p>
          <a:p>
            <a:pPr marL="534988">
              <a:buFont typeface="Wingdings" pitchFamily="-110" charset="2"/>
              <a:buChar char="v"/>
            </a:pPr>
            <a:r>
              <a:rPr lang="en-US" sz="2000">
                <a:solidFill>
                  <a:srgbClr val="000090"/>
                </a:solidFill>
              </a:rPr>
              <a:t>Good planning</a:t>
            </a:r>
          </a:p>
          <a:p>
            <a:pPr marL="534988">
              <a:buFont typeface="Wingdings" pitchFamily="-110" charset="2"/>
              <a:buChar char="v"/>
            </a:pPr>
            <a:r>
              <a:rPr lang="en-US" sz="2000">
                <a:solidFill>
                  <a:srgbClr val="000090"/>
                </a:solidFill>
              </a:rPr>
              <a:t>Clear division/delegation of tasks and responsibilities</a:t>
            </a:r>
          </a:p>
          <a:p>
            <a:pPr marL="534988">
              <a:buFont typeface="Wingdings" pitchFamily="-110" charset="2"/>
              <a:buChar char="v"/>
            </a:pPr>
            <a:r>
              <a:rPr lang="en-US" sz="2000">
                <a:solidFill>
                  <a:srgbClr val="000090"/>
                </a:solidFill>
              </a:rPr>
              <a:t>Project teams at each of partner institutions (consisting of managing, teaching, administrative and technical staff)</a:t>
            </a:r>
          </a:p>
          <a:p>
            <a:pPr marL="534988">
              <a:buNone/>
            </a:pPr>
            <a:endParaRPr lang="en-US" sz="2000">
              <a:solidFill>
                <a:srgbClr val="000090"/>
              </a:solidFill>
            </a:endParaRPr>
          </a:p>
          <a:p>
            <a:pPr marL="534988">
              <a:buFont typeface="Wingdings" pitchFamily="-110" charset="2"/>
              <a:buChar char="v"/>
            </a:pPr>
            <a:r>
              <a:rPr lang="en-US" sz="2000">
                <a:solidFill>
                  <a:srgbClr val="000090"/>
                </a:solidFill>
              </a:rPr>
              <a:t>Transparent decision-making procedures</a:t>
            </a:r>
          </a:p>
          <a:p>
            <a:pPr marL="534988">
              <a:buFont typeface="Wingdings" pitchFamily="-110" charset="2"/>
              <a:buChar char="v"/>
            </a:pPr>
            <a:r>
              <a:rPr lang="en-US" sz="2000">
                <a:solidFill>
                  <a:srgbClr val="000090"/>
                </a:solidFill>
              </a:rPr>
              <a:t>Communication &amp; continuous self-evaluation</a:t>
            </a:r>
          </a:p>
          <a:p>
            <a:pPr marL="534988">
              <a:buFont typeface="Wingdings" pitchFamily="-110" charset="2"/>
              <a:buChar char="v"/>
            </a:pPr>
            <a:r>
              <a:rPr lang="en-US" sz="2000">
                <a:solidFill>
                  <a:srgbClr val="000090"/>
                </a:solidFill>
              </a:rPr>
              <a:t>A problem-solving approach</a:t>
            </a:r>
          </a:p>
          <a:p>
            <a:pPr marL="534988">
              <a:buFont typeface="Wingdings" pitchFamily="-110" charset="2"/>
              <a:buChar char="v"/>
            </a:pPr>
            <a:endParaRPr lang="en-US" sz="2000">
              <a:solidFill>
                <a:srgbClr val="000090"/>
              </a:solidFill>
            </a:endParaRPr>
          </a:p>
          <a:p>
            <a:pPr marL="534988">
              <a:buFont typeface="Wingdings" pitchFamily="-110" charset="2"/>
              <a:buChar char="v"/>
            </a:pPr>
            <a:r>
              <a:rPr lang="en-US" sz="2000">
                <a:solidFill>
                  <a:srgbClr val="000090"/>
                </a:solidFill>
              </a:rPr>
              <a:t>Support of national and institutional authorities</a:t>
            </a:r>
          </a:p>
          <a:p>
            <a:pPr marL="534988">
              <a:buFont typeface="Wingdings" pitchFamily="-110" charset="2"/>
              <a:buChar char="v"/>
            </a:pPr>
            <a:r>
              <a:rPr lang="en-US" sz="2000">
                <a:solidFill>
                  <a:srgbClr val="000090"/>
                </a:solidFill>
              </a:rPr>
              <a:t>Appropriate dissemination of project results</a:t>
            </a:r>
          </a:p>
          <a:p>
            <a:endParaRPr lang="en-US" sz="2000"/>
          </a:p>
        </p:txBody>
      </p:sp>
      <p:pic>
        <p:nvPicPr>
          <p:cNvPr id="7" name="Picture 6" descr="Erasmus plus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200059"/>
            <a:ext cx="938466" cy="231721"/>
          </a:xfrm>
          <a:prstGeom prst="rect">
            <a:avLst/>
          </a:prstGeom>
        </p:spPr>
      </p:pic>
      <p:pic>
        <p:nvPicPr>
          <p:cNvPr id="12" name="Picture 10" descr="Tempus Erasmus ID TRAKICA - 02 f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-38379" r="5435" b="-2"/>
          <a:stretch>
            <a:fillRect/>
          </a:stretch>
        </p:blipFill>
        <p:spPr bwMode="auto">
          <a:xfrm>
            <a:off x="0" y="6035675"/>
            <a:ext cx="914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6" y="138180"/>
            <a:ext cx="972771" cy="9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8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715587"/>
            <a:ext cx="8041440" cy="5580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Good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16" y="1606448"/>
            <a:ext cx="8445912" cy="4383278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Detailed partnership agreements</a:t>
            </a:r>
          </a:p>
          <a:p>
            <a:r>
              <a:rPr lang="en-US" sz="2000">
                <a:solidFill>
                  <a:srgbClr val="000090"/>
                </a:solidFill>
              </a:rPr>
              <a:t>Efficient and easy to use communication &amp; management tools – like Doodle, mailing lists, Google docs, Trello…</a:t>
            </a:r>
          </a:p>
          <a:p>
            <a:r>
              <a:rPr lang="en-US" sz="2000">
                <a:solidFill>
                  <a:srgbClr val="000090"/>
                </a:solidFill>
              </a:rPr>
              <a:t>Cash flow tables</a:t>
            </a:r>
          </a:p>
          <a:p>
            <a:r>
              <a:rPr lang="en-US" sz="2000">
                <a:solidFill>
                  <a:srgbClr val="000090"/>
                </a:solidFill>
              </a:rPr>
              <a:t>Clear instructions on how to fill the requested documents – a manual with samples</a:t>
            </a:r>
          </a:p>
          <a:p>
            <a:r>
              <a:rPr lang="en-US" sz="2000">
                <a:solidFill>
                  <a:srgbClr val="000090"/>
                </a:solidFill>
              </a:rPr>
              <a:t>Regular internal reporting and checking of documents</a:t>
            </a:r>
          </a:p>
          <a:p>
            <a:r>
              <a:rPr lang="en-US" sz="2000">
                <a:solidFill>
                  <a:srgbClr val="000090"/>
                </a:solidFill>
              </a:rPr>
              <a:t>Internal monitoring – </a:t>
            </a:r>
            <a:r>
              <a:rPr lang="en-US" sz="2000" i="1">
                <a:solidFill>
                  <a:schemeClr val="accent2"/>
                </a:solidFill>
              </a:rPr>
              <a:t>use of the LFM and WP, paying attention to delivery dates</a:t>
            </a:r>
          </a:p>
          <a:p>
            <a:endParaRPr lang="en-US" sz="2000">
              <a:solidFill>
                <a:srgbClr val="000090"/>
              </a:solidFill>
            </a:endParaRPr>
          </a:p>
        </p:txBody>
      </p:sp>
      <p:pic>
        <p:nvPicPr>
          <p:cNvPr id="7" name="Picture 6" descr="Erasmus plus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200059"/>
            <a:ext cx="938466" cy="231721"/>
          </a:xfrm>
          <a:prstGeom prst="rect">
            <a:avLst/>
          </a:prstGeom>
        </p:spPr>
      </p:pic>
      <p:pic>
        <p:nvPicPr>
          <p:cNvPr id="12" name="Picture 10" descr="Tempus Erasmus ID TRAKICA - 02 f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-38379" r="5435" b="-2"/>
          <a:stretch>
            <a:fillRect/>
          </a:stretch>
        </p:blipFill>
        <p:spPr bwMode="auto">
          <a:xfrm>
            <a:off x="0" y="6035675"/>
            <a:ext cx="914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6" y="138180"/>
            <a:ext cx="972771" cy="9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874" y="761999"/>
            <a:ext cx="6749715" cy="9794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Relevant documentation that all partners should be aware of: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273" y="1957137"/>
            <a:ext cx="8435924" cy="4770467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90"/>
                </a:solidFill>
                <a:latin typeface="+mj-lt"/>
              </a:rPr>
              <a:t>Full text of the project proposal (including budgetary allocations)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90"/>
                </a:solidFill>
                <a:latin typeface="+mj-lt"/>
              </a:rPr>
              <a:t>Text of the Grant Agreement and all its annexes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90"/>
                </a:solidFill>
                <a:latin typeface="+mj-lt"/>
              </a:rPr>
              <a:t>Guidelines for the Use of the Grant for CBHE projects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>
                <a:solidFill>
                  <a:srgbClr val="000090"/>
                </a:solidFill>
                <a:latin typeface="+mj-lt"/>
              </a:rPr>
              <a:t>Frequently </a:t>
            </a:r>
            <a:r>
              <a:rPr lang="en-US" sz="2000" dirty="0">
                <a:solidFill>
                  <a:srgbClr val="000090"/>
                </a:solidFill>
                <a:latin typeface="+mj-lt"/>
              </a:rPr>
              <a:t>asked questions for projects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90"/>
                </a:solidFill>
                <a:latin typeface="+mj-lt"/>
                <a:ea typeface="Arial" charset="0"/>
                <a:cs typeface="Arial" charset="0"/>
              </a:rPr>
              <a:t>Management </a:t>
            </a:r>
            <a:r>
              <a:rPr lang="en-US" sz="2000" dirty="0">
                <a:solidFill>
                  <a:srgbClr val="2D2D8A"/>
                </a:solidFill>
                <a:latin typeface="+mj-lt"/>
                <a:ea typeface="Arial" charset="0"/>
                <a:cs typeface="Arial" charset="0"/>
              </a:rPr>
              <a:t>is based on Grant agreement and other previously presented relevant documents, as well as on </a:t>
            </a:r>
            <a:r>
              <a:rPr lang="en-US" sz="2000" dirty="0">
                <a:solidFill>
                  <a:srgbClr val="C00000"/>
                </a:solidFill>
                <a:latin typeface="+mj-lt"/>
                <a:ea typeface="Arial" charset="0"/>
                <a:cs typeface="Arial" charset="0"/>
              </a:rPr>
              <a:t>partnership agreements</a:t>
            </a:r>
            <a:r>
              <a:rPr lang="en-US" sz="2000" dirty="0">
                <a:solidFill>
                  <a:srgbClr val="2D2D8A"/>
                </a:solidFill>
                <a:latin typeface="+mj-lt"/>
                <a:ea typeface="Arial" charset="0"/>
                <a:cs typeface="Arial" charset="0"/>
              </a:rPr>
              <a:t> applicant institution is signing with all partners in the project</a:t>
            </a:r>
          </a:p>
          <a:p>
            <a:pPr marL="0" indent="0">
              <a:buNone/>
              <a:defRPr/>
            </a:pPr>
            <a:endParaRPr lang="en-US" sz="1400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The account or sub-account must identify the project payments – it is highly recommended for all the partners to have separate project accounts to identify transactions more easily.</a:t>
            </a:r>
          </a:p>
          <a:p>
            <a:pPr>
              <a:buFont typeface="+mj-lt"/>
              <a:buAutoNum type="arabicPeriod"/>
            </a:pPr>
            <a:endParaRPr lang="en-US" sz="14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90"/>
                </a:solidFill>
                <a:sym typeface="Wingdings" panose="05000000000000000000" pitchFamily="2" charset="2"/>
              </a:rPr>
              <a:t> All relevant documentation at: https://</a:t>
            </a:r>
            <a:r>
              <a:rPr lang="en-US" sz="1400" dirty="0" err="1">
                <a:solidFill>
                  <a:srgbClr val="000090"/>
                </a:solidFill>
                <a:sym typeface="Wingdings" panose="05000000000000000000" pitchFamily="2" charset="2"/>
              </a:rPr>
              <a:t>eacea.ec.europa.eu</a:t>
            </a:r>
            <a:r>
              <a:rPr lang="en-US" sz="1400" dirty="0">
                <a:solidFill>
                  <a:srgbClr val="000090"/>
                </a:solidFill>
                <a:sym typeface="Wingdings" panose="05000000000000000000" pitchFamily="2" charset="2"/>
              </a:rPr>
              <a:t>/</a:t>
            </a:r>
            <a:r>
              <a:rPr lang="en-US" sz="1400" dirty="0" err="1">
                <a:solidFill>
                  <a:srgbClr val="000090"/>
                </a:solidFill>
                <a:sym typeface="Wingdings" panose="05000000000000000000" pitchFamily="2" charset="2"/>
              </a:rPr>
              <a:t>erasmus</a:t>
            </a:r>
            <a:r>
              <a:rPr lang="en-US" sz="1400" dirty="0">
                <a:solidFill>
                  <a:srgbClr val="000090"/>
                </a:solidFill>
                <a:sym typeface="Wingdings" panose="05000000000000000000" pitchFamily="2" charset="2"/>
              </a:rPr>
              <a:t>-plus/beneficiaries-</a:t>
            </a:r>
            <a:r>
              <a:rPr lang="en-US" sz="1400" dirty="0" err="1">
                <a:solidFill>
                  <a:srgbClr val="000090"/>
                </a:solidFill>
                <a:sym typeface="Wingdings" panose="05000000000000000000" pitchFamily="2" charset="2"/>
              </a:rPr>
              <a:t>space_en</a:t>
            </a:r>
            <a:endParaRPr lang="en-US" sz="1400" dirty="0">
              <a:solidFill>
                <a:srgbClr val="000090"/>
              </a:solidFill>
            </a:endParaRPr>
          </a:p>
          <a:p>
            <a:endParaRPr lang="en-US" sz="1400" dirty="0">
              <a:solidFill>
                <a:srgbClr val="000090"/>
              </a:solidFill>
            </a:endParaRPr>
          </a:p>
          <a:p>
            <a:endParaRPr lang="en-US" sz="1400" dirty="0">
              <a:solidFill>
                <a:srgbClr val="2046A5"/>
              </a:solidFill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7" name="Picture 6" descr="Erasmus plus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200059"/>
            <a:ext cx="938466" cy="231721"/>
          </a:xfrm>
          <a:prstGeom prst="rect">
            <a:avLst/>
          </a:prstGeom>
        </p:spPr>
      </p:pic>
      <p:pic>
        <p:nvPicPr>
          <p:cNvPr id="12" name="Picture 10" descr="Tempus Erasmus ID TRAKICA - 02 f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-38379" r="5435" b="-2"/>
          <a:stretch>
            <a:fillRect/>
          </a:stretch>
        </p:blipFill>
        <p:spPr bwMode="auto">
          <a:xfrm>
            <a:off x="0" y="6035675"/>
            <a:ext cx="914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6" y="138180"/>
            <a:ext cx="972771" cy="9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1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47" y="641287"/>
            <a:ext cx="8451799" cy="61762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Partnership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47" y="1258909"/>
            <a:ext cx="8435924" cy="501149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900">
                <a:solidFill>
                  <a:srgbClr val="000090"/>
                </a:solidFill>
              </a:rPr>
              <a:t>The Agency provides a </a:t>
            </a:r>
            <a:r>
              <a:rPr lang="en-US" sz="1900" b="1">
                <a:solidFill>
                  <a:srgbClr val="000090"/>
                </a:solidFill>
              </a:rPr>
              <a:t>template </a:t>
            </a:r>
            <a:r>
              <a:rPr lang="en-US" sz="1900">
                <a:solidFill>
                  <a:srgbClr val="000090"/>
                </a:solidFill>
              </a:rPr>
              <a:t>with core elements that might help to draw PA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500">
                <a:solidFill>
                  <a:srgbClr val="000090"/>
                </a:solidFill>
              </a:rPr>
              <a:t>Consistency with the GA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500">
                <a:solidFill>
                  <a:srgbClr val="000090"/>
                </a:solidFill>
              </a:rPr>
              <a:t>Multilateral (one document signed by all partners) or Bilateral (partner A + coordinating inst.)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500">
                <a:solidFill>
                  <a:srgbClr val="000090"/>
                </a:solidFill>
              </a:rPr>
              <a:t>Deadline - </a:t>
            </a:r>
            <a:r>
              <a:rPr lang="en-US" sz="1500" b="1">
                <a:solidFill>
                  <a:srgbClr val="000090"/>
                </a:solidFill>
              </a:rPr>
              <a:t>6 months of the signature of the GA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900">
                <a:solidFill>
                  <a:srgbClr val="000090"/>
                </a:solidFill>
              </a:rPr>
              <a:t>Main topics to be covered: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1600">
                <a:solidFill>
                  <a:srgbClr val="000090"/>
                </a:solidFill>
              </a:rPr>
              <a:t>Bank accounts (beneficiary/coordinator)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1600">
                <a:solidFill>
                  <a:srgbClr val="000090"/>
                </a:solidFill>
              </a:rPr>
              <a:t>Finances &amp; activities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1600">
                <a:solidFill>
                  <a:srgbClr val="000090"/>
                </a:solidFill>
              </a:rPr>
              <a:t>Eligible costs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1600">
                <a:solidFill>
                  <a:srgbClr val="000090"/>
                </a:solidFill>
              </a:rPr>
              <a:t>Liability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1600">
                <a:solidFill>
                  <a:srgbClr val="000090"/>
                </a:solidFill>
              </a:rPr>
              <a:t>Decision making process - voting, measures that are at disposal to the coordinator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1600">
                <a:solidFill>
                  <a:srgbClr val="000090"/>
                </a:solidFill>
              </a:rPr>
              <a:t>Ownership of the results 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1400">
                <a:solidFill>
                  <a:srgbClr val="000090"/>
                </a:solidFill>
              </a:rPr>
              <a:t>all materials produced under the scope of the project must be made available for the public, in digital form, freely accessible through the Internet under open licenses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1600">
                <a:solidFill>
                  <a:srgbClr val="000090"/>
                </a:solidFill>
              </a:rPr>
              <a:t>Confidentiality &amp; personal data protection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1600">
                <a:solidFill>
                  <a:srgbClr val="000090"/>
                </a:solidFill>
              </a:rPr>
              <a:t>Conflict of interest</a:t>
            </a:r>
          </a:p>
          <a:p>
            <a:endParaRPr lang="en-US" sz="1400">
              <a:solidFill>
                <a:srgbClr val="000090"/>
              </a:solidFill>
            </a:endParaRPr>
          </a:p>
          <a:p>
            <a:endParaRPr lang="en-US" sz="1400">
              <a:solidFill>
                <a:srgbClr val="2046A5"/>
              </a:solidFill>
            </a:endParaRPr>
          </a:p>
          <a:p>
            <a:pPr marL="0" indent="0">
              <a:buNone/>
            </a:pPr>
            <a:endParaRPr lang="en-US" sz="1400"/>
          </a:p>
        </p:txBody>
      </p:sp>
      <p:pic>
        <p:nvPicPr>
          <p:cNvPr id="7" name="Picture 6" descr="Erasmus plus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200059"/>
            <a:ext cx="938466" cy="231721"/>
          </a:xfrm>
          <a:prstGeom prst="rect">
            <a:avLst/>
          </a:prstGeom>
        </p:spPr>
      </p:pic>
      <p:pic>
        <p:nvPicPr>
          <p:cNvPr id="12" name="Picture 10" descr="Tempus Erasmus ID TRAKICA - 02 f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-38379" r="5435" b="-2"/>
          <a:stretch>
            <a:fillRect/>
          </a:stretch>
        </p:blipFill>
        <p:spPr bwMode="auto">
          <a:xfrm>
            <a:off x="0" y="6035675"/>
            <a:ext cx="914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6" y="138180"/>
            <a:ext cx="972771" cy="9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7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72" y="761999"/>
            <a:ext cx="8451799" cy="4732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Financial and reporting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66" y="1467853"/>
            <a:ext cx="8435924" cy="493294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en-US" sz="2400" dirty="0">
              <a:solidFill>
                <a:srgbClr val="000090"/>
              </a:solidFill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0090"/>
                </a:solidFill>
                <a:latin typeface="+mj-lt"/>
              </a:rPr>
              <a:t>Three installments: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0"/>
                </a:solidFill>
                <a:latin typeface="+mj-lt"/>
              </a:rPr>
              <a:t>1</a:t>
            </a:r>
            <a:r>
              <a:rPr lang="en-US" sz="2000" baseline="30000" dirty="0">
                <a:solidFill>
                  <a:srgbClr val="000090"/>
                </a:solidFill>
                <a:latin typeface="+mj-lt"/>
              </a:rPr>
              <a:t>st</a:t>
            </a:r>
            <a:r>
              <a:rPr lang="en-US" sz="2000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90"/>
                </a:solidFill>
              </a:rPr>
              <a:t>installment </a:t>
            </a:r>
            <a:r>
              <a:rPr lang="en-US" sz="2000" dirty="0">
                <a:solidFill>
                  <a:srgbClr val="000090"/>
                </a:solidFill>
                <a:latin typeface="+mj-lt"/>
              </a:rPr>
              <a:t>- 50% of the Grant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0"/>
                </a:solidFill>
                <a:latin typeface="+mj-lt"/>
              </a:rPr>
              <a:t>2</a:t>
            </a:r>
            <a:r>
              <a:rPr lang="en-US" sz="2000" baseline="30000" dirty="0">
                <a:solidFill>
                  <a:srgbClr val="000090"/>
                </a:solidFill>
                <a:latin typeface="+mj-lt"/>
              </a:rPr>
              <a:t>nd</a:t>
            </a:r>
            <a:r>
              <a:rPr lang="en-US" sz="2000" dirty="0">
                <a:solidFill>
                  <a:srgbClr val="000090"/>
                </a:solidFill>
                <a:latin typeface="+mj-lt"/>
              </a:rPr>
              <a:t> installment - 40% of the Grant - ½ of the eligibility period following the Progress report and after having used at least 70% of the 1</a:t>
            </a:r>
            <a:r>
              <a:rPr lang="en-US" sz="2000" baseline="30000" dirty="0">
                <a:solidFill>
                  <a:srgbClr val="000090"/>
                </a:solidFill>
                <a:latin typeface="+mj-lt"/>
              </a:rPr>
              <a:t>st</a:t>
            </a:r>
            <a:r>
              <a:rPr lang="en-US" sz="2000" dirty="0">
                <a:solidFill>
                  <a:srgbClr val="000090"/>
                </a:solidFill>
                <a:latin typeface="+mj-lt"/>
              </a:rPr>
              <a:t> installment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0"/>
                </a:solidFill>
                <a:latin typeface="+mj-lt"/>
              </a:rPr>
              <a:t>3</a:t>
            </a:r>
            <a:r>
              <a:rPr lang="en-US" sz="2000" baseline="30000" dirty="0">
                <a:solidFill>
                  <a:srgbClr val="000090"/>
                </a:solidFill>
                <a:latin typeface="+mj-lt"/>
              </a:rPr>
              <a:t>rd</a:t>
            </a:r>
            <a:r>
              <a:rPr lang="en-US" sz="2000" dirty="0">
                <a:solidFill>
                  <a:srgbClr val="000090"/>
                </a:solidFill>
                <a:latin typeface="+mj-lt"/>
              </a:rPr>
              <a:t> installment - 10% of the Grant</a:t>
            </a:r>
          </a:p>
          <a:p>
            <a:pPr>
              <a:buFont typeface="+mj-lt"/>
              <a:buAutoNum type="arabicPeriod"/>
            </a:pPr>
            <a:endParaRPr lang="en-US" sz="1200" dirty="0">
              <a:solidFill>
                <a:srgbClr val="000090"/>
              </a:solidFill>
              <a:latin typeface="+mj-lt"/>
            </a:endParaRPr>
          </a:p>
          <a:p>
            <a:pPr>
              <a:buFont typeface="+mj-lt"/>
              <a:buAutoNum type="arabicPeriod"/>
            </a:pPr>
            <a:endParaRPr lang="x-none" sz="2400" b="1" dirty="0">
              <a:solidFill>
                <a:schemeClr val="accent2"/>
              </a:solidFill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0090"/>
                </a:solidFill>
              </a:rPr>
              <a:t>Transfer between budget headings is possible but not more than 10% without consent of the EACEA</a:t>
            </a:r>
          </a:p>
          <a:p>
            <a:pPr>
              <a:buFont typeface="+mj-lt"/>
              <a:buAutoNum type="arabicPeriod"/>
            </a:pPr>
            <a:endParaRPr lang="en-US" sz="1800" b="1" dirty="0">
              <a:solidFill>
                <a:schemeClr val="accent2"/>
              </a:solidFill>
              <a:latin typeface="+mj-lt"/>
            </a:endParaRPr>
          </a:p>
          <a:p>
            <a:pPr>
              <a:buFont typeface="+mj-lt"/>
              <a:buAutoNum type="arabicPeriod"/>
            </a:pPr>
            <a:endParaRPr lang="en-US" sz="1050" dirty="0">
              <a:solidFill>
                <a:srgbClr val="000090"/>
              </a:solidFill>
              <a:latin typeface="+mj-lt"/>
            </a:endParaRPr>
          </a:p>
          <a:p>
            <a:endParaRPr lang="en-US" sz="1400" dirty="0">
              <a:solidFill>
                <a:srgbClr val="000090"/>
              </a:solidFill>
            </a:endParaRPr>
          </a:p>
          <a:p>
            <a:endParaRPr lang="en-US" sz="1400" dirty="0">
              <a:solidFill>
                <a:srgbClr val="2046A5"/>
              </a:solidFill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7" name="Picture 6" descr="Erasmus plus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200059"/>
            <a:ext cx="938466" cy="231721"/>
          </a:xfrm>
          <a:prstGeom prst="rect">
            <a:avLst/>
          </a:prstGeom>
        </p:spPr>
      </p:pic>
      <p:pic>
        <p:nvPicPr>
          <p:cNvPr id="12" name="Picture 10" descr="Tempus Erasmus ID TRAKICA - 02 f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-38379" r="5435" b="-2"/>
          <a:stretch>
            <a:fillRect/>
          </a:stretch>
        </p:blipFill>
        <p:spPr bwMode="auto">
          <a:xfrm>
            <a:off x="0" y="6035675"/>
            <a:ext cx="914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6" y="138180"/>
            <a:ext cx="972771" cy="9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1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72" y="761999"/>
            <a:ext cx="8451799" cy="4732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Financial and reporting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66" y="1467853"/>
            <a:ext cx="8435924" cy="493294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800">
                <a:solidFill>
                  <a:srgbClr val="000090"/>
                </a:solidFill>
              </a:rPr>
              <a:t>Agency shall reduce the amount of the final Grant in the event of weak implementation. O</a:t>
            </a:r>
            <a:r>
              <a:rPr lang="en-US" sz="1600">
                <a:solidFill>
                  <a:srgbClr val="000090"/>
                </a:solidFill>
              </a:rPr>
              <a:t>ut of total 100 points the reduction of the grant will be of: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0090"/>
                </a:solidFill>
              </a:rPr>
              <a:t>25% if the project scores at least 40 points and below 50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0090"/>
                </a:solidFill>
              </a:rPr>
              <a:t>35% if the project scores at least 30 points and below 40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0090"/>
                </a:solidFill>
              </a:rPr>
              <a:t>55% if the project scores at least 20 points and below 300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0090"/>
                </a:solidFill>
              </a:rPr>
              <a:t>75% if the project scores below 20</a:t>
            </a:r>
          </a:p>
          <a:p>
            <a:pPr marL="457200" lvl="1" indent="0">
              <a:buNone/>
            </a:pPr>
            <a:endParaRPr lang="en-US" sz="1400">
              <a:solidFill>
                <a:srgbClr val="00009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800">
                <a:solidFill>
                  <a:srgbClr val="000090"/>
                </a:solidFill>
                <a:latin typeface="+mj-lt"/>
              </a:rPr>
              <a:t>Tendering procedure for all contracts awarded between EUR 25000 and EUR 134000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x-none" sz="1600">
                <a:solidFill>
                  <a:srgbClr val="000090"/>
                </a:solidFill>
                <a:latin typeface="+mj-lt"/>
              </a:rPr>
              <a:t>Without s</a:t>
            </a:r>
            <a:r>
              <a:rPr lang="en-US" sz="1600" err="1">
                <a:solidFill>
                  <a:srgbClr val="000090"/>
                </a:solidFill>
                <a:latin typeface="+mj-lt"/>
              </a:rPr>
              <a:t>plitting</a:t>
            </a:r>
            <a:r>
              <a:rPr lang="en-US" sz="1600">
                <a:solidFill>
                  <a:srgbClr val="000090"/>
                </a:solidFill>
                <a:latin typeface="+mj-lt"/>
              </a:rPr>
              <a:t> the purchase</a:t>
            </a:r>
            <a:endParaRPr lang="en-US" sz="1400">
              <a:solidFill>
                <a:srgbClr val="000090"/>
              </a:solidFill>
            </a:endParaRP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1800">
                <a:solidFill>
                  <a:srgbClr val="000090"/>
                </a:solidFill>
              </a:rPr>
              <a:t>Conversion into EURO of actual costs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0090"/>
                </a:solidFill>
                <a:latin typeface="+mj-lt"/>
              </a:rPr>
              <a:t>on the month of the first pre-financing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0090"/>
                </a:solidFill>
                <a:latin typeface="+mj-lt"/>
              </a:rPr>
              <a:t>on the month of the receipt of the second pre-financing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0090"/>
                </a:solidFill>
                <a:latin typeface="+mj-lt"/>
              </a:rPr>
              <a:t>http://ec.europa.eu/budget/contracts_grants/info_contracts/inforeuro/inforeuro_en.cfm</a:t>
            </a:r>
          </a:p>
          <a:p>
            <a:pPr marL="914400" lvl="2" indent="0">
              <a:buClr>
                <a:schemeClr val="accent2"/>
              </a:buClr>
              <a:buNone/>
            </a:pPr>
            <a:endParaRPr lang="en-US" sz="120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7" name="Picture 6" descr="Erasmus plus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200059"/>
            <a:ext cx="938466" cy="231721"/>
          </a:xfrm>
          <a:prstGeom prst="rect">
            <a:avLst/>
          </a:prstGeom>
        </p:spPr>
      </p:pic>
      <p:pic>
        <p:nvPicPr>
          <p:cNvPr id="12" name="Picture 10" descr="Tempus Erasmus ID TRAKICA - 02 f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-38379" r="5435" b="-2"/>
          <a:stretch>
            <a:fillRect/>
          </a:stretch>
        </p:blipFill>
        <p:spPr bwMode="auto">
          <a:xfrm>
            <a:off x="0" y="6035675"/>
            <a:ext cx="914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6" y="138180"/>
            <a:ext cx="972771" cy="9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5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72" y="761999"/>
            <a:ext cx="8451799" cy="4732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Financial and reporting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66" y="1416097"/>
            <a:ext cx="8435924" cy="4645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000090"/>
                </a:solidFill>
              </a:rPr>
              <a:t>Two types of costs: </a:t>
            </a:r>
          </a:p>
          <a:p>
            <a:pPr>
              <a:buClr>
                <a:srgbClr val="C00000"/>
              </a:buClr>
              <a:buFont typeface="Symbol" panose="05050102010706020507" pitchFamily="18" charset="2"/>
              <a:buChar char="®"/>
            </a:pPr>
            <a:r>
              <a:rPr lang="en-US" sz="1900" b="1" dirty="0">
                <a:solidFill>
                  <a:srgbClr val="000090"/>
                </a:solidFill>
              </a:rPr>
              <a:t>Unit Costs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90"/>
                </a:solidFill>
              </a:rPr>
              <a:t>Output based, "triggering event" (i.e. the fact the activity was indeed properly implemented and output produced (e.g. teaching, training)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90"/>
                </a:solidFill>
              </a:rPr>
              <a:t>Staff Costs 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90"/>
                </a:solidFill>
              </a:rPr>
              <a:t>Travel costs</a:t>
            </a:r>
            <a:r>
              <a:rPr lang="en-US" sz="1600" dirty="0">
                <a:solidFill>
                  <a:srgbClr val="000090"/>
                </a:solidFill>
              </a:rPr>
              <a:t> - distance calculator: http://</a:t>
            </a:r>
            <a:r>
              <a:rPr lang="en-US" sz="1600" dirty="0" err="1">
                <a:solidFill>
                  <a:srgbClr val="000090"/>
                </a:solidFill>
              </a:rPr>
              <a:t>ec.europa.eu</a:t>
            </a:r>
            <a:r>
              <a:rPr lang="en-US" sz="1600" dirty="0">
                <a:solidFill>
                  <a:srgbClr val="000090"/>
                </a:solidFill>
              </a:rPr>
              <a:t>/</a:t>
            </a:r>
            <a:r>
              <a:rPr lang="en-US" sz="1600" dirty="0" err="1">
                <a:solidFill>
                  <a:srgbClr val="000090"/>
                </a:solidFill>
              </a:rPr>
              <a:t>programmes</a:t>
            </a:r>
            <a:r>
              <a:rPr lang="en-US" sz="1600" dirty="0">
                <a:solidFill>
                  <a:srgbClr val="000090"/>
                </a:solidFill>
              </a:rPr>
              <a:t>/</a:t>
            </a:r>
            <a:r>
              <a:rPr lang="en-US" sz="1600" dirty="0" err="1">
                <a:solidFill>
                  <a:srgbClr val="000090"/>
                </a:solidFill>
              </a:rPr>
              <a:t>erasmus</a:t>
            </a:r>
            <a:r>
              <a:rPr lang="en-US" sz="1600" dirty="0">
                <a:solidFill>
                  <a:srgbClr val="000090"/>
                </a:solidFill>
              </a:rPr>
              <a:t>-plus/tools/</a:t>
            </a:r>
            <a:r>
              <a:rPr lang="en-US" sz="1600" dirty="0" err="1">
                <a:solidFill>
                  <a:srgbClr val="000090"/>
                </a:solidFill>
              </a:rPr>
              <a:t>distance_en.htm</a:t>
            </a:r>
            <a:endParaRPr lang="en-US" sz="1600" dirty="0">
              <a:solidFill>
                <a:srgbClr val="000090"/>
              </a:solidFill>
            </a:endParaRP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90"/>
                </a:solidFill>
              </a:rPr>
              <a:t>Costs of Stay </a:t>
            </a:r>
            <a:r>
              <a:rPr lang="en-US" sz="1600" dirty="0">
                <a:solidFill>
                  <a:srgbClr val="000090"/>
                </a:solidFill>
              </a:rPr>
              <a:t>- partner/</a:t>
            </a:r>
            <a:r>
              <a:rPr lang="en-US" sz="1600" dirty="0" err="1">
                <a:solidFill>
                  <a:srgbClr val="000090"/>
                </a:solidFill>
              </a:rPr>
              <a:t>programme</a:t>
            </a:r>
            <a:r>
              <a:rPr lang="en-US" sz="1600" dirty="0">
                <a:solidFill>
                  <a:srgbClr val="000090"/>
                </a:solidFill>
              </a:rPr>
              <a:t> country mobility; for partner countries dependent of the housing country and number of days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Symbol" panose="05050102010706020507" pitchFamily="18" charset="2"/>
              <a:buChar char="®"/>
            </a:pPr>
            <a:r>
              <a:rPr lang="en-US" sz="1900" b="1" dirty="0">
                <a:solidFill>
                  <a:srgbClr val="000090"/>
                </a:solidFill>
              </a:rPr>
              <a:t>Real Costs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90"/>
                </a:solidFill>
              </a:rPr>
              <a:t>Input based, Expenses incurred, supporting documents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90"/>
                </a:solidFill>
              </a:rPr>
              <a:t>Equipment 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90"/>
                </a:solidFill>
              </a:rPr>
              <a:t>Sub-contracting </a:t>
            </a:r>
            <a:r>
              <a:rPr lang="en-US" sz="1600" dirty="0">
                <a:solidFill>
                  <a:srgbClr val="000090"/>
                </a:solidFill>
              </a:rPr>
              <a:t>-</a:t>
            </a:r>
            <a:r>
              <a:rPr lang="en-US" sz="1600" b="1" dirty="0">
                <a:solidFill>
                  <a:srgbClr val="000090"/>
                </a:solidFill>
              </a:rPr>
              <a:t> exceptional for services related to competences that can't be found in the consortia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90"/>
                </a:solidFill>
              </a:rPr>
              <a:t>Exceptional costs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Symbol" panose="05050102010706020507" pitchFamily="18" charset="2"/>
              <a:buChar char="®"/>
            </a:pPr>
            <a:r>
              <a:rPr lang="en-US" sz="1900" b="1" dirty="0">
                <a:solidFill>
                  <a:srgbClr val="000090"/>
                </a:solidFill>
              </a:rPr>
              <a:t>Other types of costs: 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en-US" sz="1600" dirty="0">
                <a:solidFill>
                  <a:srgbClr val="000090"/>
                </a:solidFill>
              </a:rPr>
              <a:t>dissemination, publishing, overheads costs, etc. expected to be covered by co-funding</a:t>
            </a:r>
          </a:p>
          <a:p>
            <a:pPr marL="914400" lvl="2" indent="0">
              <a:buClr>
                <a:schemeClr val="accent2"/>
              </a:buClr>
              <a:buNone/>
            </a:pPr>
            <a:endParaRPr lang="en-US" sz="1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6" descr="Erasmus plus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200059"/>
            <a:ext cx="938466" cy="231721"/>
          </a:xfrm>
          <a:prstGeom prst="rect">
            <a:avLst/>
          </a:prstGeom>
        </p:spPr>
      </p:pic>
      <p:pic>
        <p:nvPicPr>
          <p:cNvPr id="12" name="Picture 10" descr="Tempus Erasmus ID TRAKICA - 02 f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-38379" r="5435" b="-2"/>
          <a:stretch>
            <a:fillRect/>
          </a:stretch>
        </p:blipFill>
        <p:spPr bwMode="auto">
          <a:xfrm>
            <a:off x="0" y="6185987"/>
            <a:ext cx="914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6" y="138180"/>
            <a:ext cx="972771" cy="9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8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DBA6B2360E34DB95FAA48C51BD1AC" ma:contentTypeVersion="12" ma:contentTypeDescription="Create a new document." ma:contentTypeScope="" ma:versionID="3361fc9960c5f38e78ce3815d9fcd2e8">
  <xsd:schema xmlns:xsd="http://www.w3.org/2001/XMLSchema" xmlns:xs="http://www.w3.org/2001/XMLSchema" xmlns:p="http://schemas.microsoft.com/office/2006/metadata/properties" xmlns:ns2="c6003047-6c67-42c5-b7b1-561ad482b768" xmlns:ns3="78daa33e-33bb-449b-9d65-a59d5f57f36b" targetNamespace="http://schemas.microsoft.com/office/2006/metadata/properties" ma:root="true" ma:fieldsID="accf0696bc18dacbcf793ee58883648b" ns2:_="" ns3:_="">
    <xsd:import namespace="c6003047-6c67-42c5-b7b1-561ad482b768"/>
    <xsd:import namespace="78daa33e-33bb-449b-9d65-a59d5f57f36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6b_tx0" minOccurs="0"/>
                <xsd:element ref="ns3:Odobreno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03047-6c67-42c5-b7b1-561ad482b7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aa33e-33bb-449b-9d65-a59d5f57f36b" elementFormDefault="qualified">
    <xsd:import namespace="http://schemas.microsoft.com/office/2006/documentManagement/types"/>
    <xsd:import namespace="http://schemas.microsoft.com/office/infopath/2007/PartnerControls"/>
    <xsd:element name="_x006b_tx0" ma:index="10" nillable="true" ma:displayName="Komentar" ma:internalName="_x006b_tx0">
      <xsd:simpleType>
        <xsd:restriction base="dms:Text"/>
      </xsd:simpleType>
    </xsd:element>
    <xsd:element name="Odobreno" ma:index="11" nillable="true" ma:displayName="Odobreno" ma:default="1" ma:internalName="Odobreno">
      <xsd:simpleType>
        <xsd:restriction base="dms:Boolean"/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b_tx0 xmlns="78daa33e-33bb-449b-9d65-a59d5f57f36b" xsi:nil="true"/>
    <Odobreno xmlns="78daa33e-33bb-449b-9d65-a59d5f57f36b">true</Odobreno>
  </documentManagement>
</p:properties>
</file>

<file path=customXml/itemProps1.xml><?xml version="1.0" encoding="utf-8"?>
<ds:datastoreItem xmlns:ds="http://schemas.openxmlformats.org/officeDocument/2006/customXml" ds:itemID="{0D3338C6-669D-4903-9D7A-1DF9C682C4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4C4426-08DB-4BB4-B0E8-818C1728C3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003047-6c67-42c5-b7b1-561ad482b768"/>
    <ds:schemaRef ds:uri="78daa33e-33bb-449b-9d65-a59d5f57f3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22B5AE-2174-4928-B3E1-79158F68A073}">
  <ds:schemaRefs>
    <ds:schemaRef ds:uri="http://schemas.microsoft.com/office/2006/metadata/properties"/>
    <ds:schemaRef ds:uri="c6003047-6c67-42c5-b7b1-561ad482b768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78daa33e-33bb-449b-9d65-a59d5f57f36b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1231</Words>
  <Application>Microsoft Macintosh PowerPoint</Application>
  <PresentationFormat>On-screen Show (4:3)</PresentationFormat>
  <Paragraphs>150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Berlin Sans FB</vt:lpstr>
      <vt:lpstr>Calibri</vt:lpstr>
      <vt:lpstr>Symbol</vt:lpstr>
      <vt:lpstr>Verdana</vt:lpstr>
      <vt:lpstr>Wingdings</vt:lpstr>
      <vt:lpstr>Office Theme</vt:lpstr>
      <vt:lpstr>PowerPoint Presentation</vt:lpstr>
      <vt:lpstr>Content</vt:lpstr>
      <vt:lpstr>Elements of good project management</vt:lpstr>
      <vt:lpstr>Good practice</vt:lpstr>
      <vt:lpstr>Relevant documentation that all partners should be aware of:</vt:lpstr>
      <vt:lpstr>Partnership agreement</vt:lpstr>
      <vt:lpstr>Financial and reporting rules</vt:lpstr>
      <vt:lpstr>Financial and reporting rules</vt:lpstr>
      <vt:lpstr>Financial and reporting rules</vt:lpstr>
      <vt:lpstr>Reports and monitoring by the EACEA and NEOs</vt:lpstr>
      <vt:lpstr>NEOs monitoring</vt:lpstr>
      <vt:lpstr>Some (hopefully) useful remarks</vt:lpstr>
      <vt:lpstr>The project team “is not alone”- University/services (in Serbia) are checking:</vt:lpstr>
      <vt:lpstr>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Darko Milogorić</cp:lastModifiedBy>
  <cp:revision>20</cp:revision>
  <cp:lastPrinted>2017-11-30T13:55:13Z</cp:lastPrinted>
  <dcterms:modified xsi:type="dcterms:W3CDTF">2018-12-21T07:40:40Z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0x010100B4CDBA6B2360E34DB95FAA48C51BD1AC</vt:lpwstr>
  </property>
</Properties>
</file>